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3" r:id="rId3"/>
    <p:sldId id="256" r:id="rId4"/>
    <p:sldId id="258" r:id="rId5"/>
    <p:sldId id="259" r:id="rId6"/>
    <p:sldId id="260" r:id="rId7"/>
    <p:sldId id="261" r:id="rId8"/>
    <p:sldId id="271" r:id="rId9"/>
    <p:sldId id="269" r:id="rId10"/>
    <p:sldId id="272" r:id="rId11"/>
    <p:sldId id="275" r:id="rId12"/>
    <p:sldId id="264" r:id="rId13"/>
    <p:sldId id="263" r:id="rId14"/>
    <p:sldId id="274" r:id="rId15"/>
    <p:sldId id="265" r:id="rId16"/>
    <p:sldId id="257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8C90F"/>
    <a:srgbClr val="3B393A"/>
    <a:srgbClr val="616161"/>
    <a:srgbClr val="39393A"/>
    <a:srgbClr val="2D2E2D"/>
    <a:srgbClr val="3C3D3C"/>
    <a:srgbClr val="FEDE08"/>
    <a:srgbClr val="2A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 autoAdjust="0"/>
    <p:restoredTop sz="95642" autoAdjust="0"/>
  </p:normalViewPr>
  <p:slideViewPr>
    <p:cSldViewPr snapToGrid="0">
      <p:cViewPr varScale="1">
        <p:scale>
          <a:sx n="64" d="100"/>
          <a:sy n="64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5070-C689-4A2C-2E12-7BC391792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9F8-2A38-E664-9B70-10C6641CC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71C4-6C60-C720-921D-1E547097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89912-8984-CA37-68E7-E1D28916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71401-6195-9B09-3445-11FB9ECB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9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B6CD-53B1-4DD4-D8B4-706E643A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4537B-C2C5-DCE2-44AD-D5C51C1E5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44C3A-278C-4A6F-4BED-DDA346E6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2D5E-0A2E-D064-6691-4AE88E66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0EE1B-3FA3-4973-CE7E-CECEAE1F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80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F18175-292C-FD60-A201-53A5D0FC27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E7908-3CC1-C298-07EC-43355517D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A02C6-6ED3-868E-71E1-3CCE9F38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14737-7F80-BF03-4D02-B168B599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E125F-87DE-C3A8-67C3-0BC3B8B6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19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28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6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0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0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2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F7BF3-A3E6-C993-54E4-502345A6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3349-CA7C-E804-1832-23ADD08C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AF9D0-B373-575D-2B87-90F0D5554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04FB-9E53-EDE8-9DE8-1FCB87FE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70D8-EEF6-B291-90F5-4F4B8CDC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577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95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5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86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3592-ABD4-FE4C-5126-D55C2B14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E0819-E8A2-D752-DA3D-7D178785F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FDD7-7E9B-12D8-7730-1D9880DE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5A23D-74FE-EA25-35AD-5B6EB6BA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650CB-645C-010D-3753-2BC8645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60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82D4-6246-F85E-56E2-2B3144F5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D81B-76D1-914B-8860-E6158F2FB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E3521-A30F-6A23-F99E-E6B0E043C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BB3BE-68BB-0331-8821-BAEA69C1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0C57F-E735-AB9C-AB95-991D82DFC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01EDE-F58E-8A1A-B2AB-F0EB8E60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62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4A2A-338D-1F02-CDF7-229C471C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A8C82-8796-AA2A-F592-91188728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20DCD-6E54-A297-3C94-32C7FE36B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F3AD8-90F7-9707-1F70-0EC2DD7A6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963E9-8ADF-2447-F117-770F497FC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21BB09-CF74-91E1-3BC6-E2477487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49BFF-73E5-1093-5F16-E7588AA3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2AD01-A9F5-2A00-9CAB-1BA4CCBE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38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76B-6C96-17A1-507E-880CC88F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5664D-9AA6-5099-7E9D-5054ACF8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ADAF8-D8F5-D070-2953-02EEF20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2F188-E8BD-C7FB-7455-B89109A6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728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2E4009-A6FC-AF71-E204-4D63E5DC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19FEE-7187-E40C-26B8-68172AC9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BB7A-7E8A-DCA0-7CC0-8124F630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69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9CCD-470E-8B8F-DEAF-F11DFB9E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4BE0-E87F-E16E-AC9E-6CE8E58D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0FB15-9B1A-7B20-2D5C-A687F931C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10876-88DA-D0C1-A1A8-0A3D7F56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EAC7A-0D95-4083-4A4E-CE19E8E5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E9B50-9FB1-09B0-921E-F8247AE5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95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4AE2-61F9-56FD-3F32-04FF24F4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697B7-AE1D-397C-AB6B-847233BBE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6FB75-1A63-984E-9474-0BD0591F6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52DBF-4378-FE33-9A67-D76EA5F4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7B8B1-BF2E-3EE5-F7FB-76FA0638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5DE6E-B625-9BAC-8BE2-AE681144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603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8394C-7676-563F-7BB4-C45B6BBF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5A22A-4828-9B02-7988-3675F7A22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9041-9C10-2675-ACA8-286FA40B3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47BA2-EA9E-483E-84A6-D5F4AFF4547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82F3-4C89-1A98-0BE4-E6695F8D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7AC1A-3BCD-797F-2DA7-0783CA7E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3E1B8-9563-4CC4-9BD3-3E1351C3DF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27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F3217C-2DC0-42CE-848A-398345D659C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A2C46B-7F8C-67EB-39B5-52FA1CC8222E}"/>
              </a:ext>
            </a:extLst>
          </p:cNvPr>
          <p:cNvSpPr/>
          <p:nvPr/>
        </p:nvSpPr>
        <p:spPr>
          <a:xfrm>
            <a:off x="0" y="2633663"/>
            <a:ext cx="12192000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2DFABC-FD8A-1EC4-40CB-CE667DBCA3B2}"/>
              </a:ext>
            </a:extLst>
          </p:cNvPr>
          <p:cNvGrpSpPr/>
          <p:nvPr/>
        </p:nvGrpSpPr>
        <p:grpSpPr>
          <a:xfrm>
            <a:off x="4255942" y="2743599"/>
            <a:ext cx="3680116" cy="1370803"/>
            <a:chOff x="3945128" y="2648836"/>
            <a:chExt cx="3680116" cy="1370803"/>
          </a:xfrm>
        </p:grpSpPr>
        <p:pic>
          <p:nvPicPr>
            <p:cNvPr id="5" name="Picture 4" descr="A yellow triangle with black background&#10;&#10;AI-generated content may be incorrect.">
              <a:extLst>
                <a:ext uri="{FF2B5EF4-FFF2-40B4-BE49-F238E27FC236}">
                  <a16:creationId xmlns:a16="http://schemas.microsoft.com/office/drawing/2014/main" id="{2587B1FD-EA47-0171-15AB-FF94EBA2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128" y="2648836"/>
              <a:ext cx="1370803" cy="1370803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BCF67155-8E6A-ACFB-9C33-F6DD712289FF}"/>
                </a:ext>
              </a:extLst>
            </p:cNvPr>
            <p:cNvSpPr txBox="1">
              <a:spLocks/>
            </p:cNvSpPr>
            <p:nvPr/>
          </p:nvSpPr>
          <p:spPr>
            <a:xfrm>
              <a:off x="5025169" y="3071644"/>
              <a:ext cx="2600075" cy="6282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3600" dirty="0">
                  <a:solidFill>
                    <a:srgbClr val="FFFF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9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" descr="Add-in content for Microsoft Power BI.">
                <a:extLst>
                  <a:ext uri="{FF2B5EF4-FFF2-40B4-BE49-F238E27FC236}">
                    <a16:creationId xmlns:a16="http://schemas.microsoft.com/office/drawing/2014/main" id="{57FFC419-0780-F32C-047B-A0E390684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801765"/>
                  </p:ext>
                </p:extLst>
              </p:nvPr>
            </p:nvGraphicFramePr>
            <p:xfrm>
              <a:off x="-817880" y="0"/>
              <a:ext cx="13827760" cy="730504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" descr="Add-in content for Microsoft Power BI.">
                <a:extLst>
                  <a:ext uri="{FF2B5EF4-FFF2-40B4-BE49-F238E27FC236}">
                    <a16:creationId xmlns:a16="http://schemas.microsoft.com/office/drawing/2014/main" id="{57FFC419-0780-F32C-047B-A0E390684E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17880" y="0"/>
                <a:ext cx="13827760" cy="730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554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F2637-83E3-156C-1FCB-141F7FD58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B9445016-5C8E-ADE7-338E-6F71B9D85930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287FE-67B4-4E3D-98FD-D6FB62D694A3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AB2AD2-51F5-C332-D1F6-E2AA8C398830}"/>
              </a:ext>
            </a:extLst>
          </p:cNvPr>
          <p:cNvGrpSpPr/>
          <p:nvPr/>
        </p:nvGrpSpPr>
        <p:grpSpPr>
          <a:xfrm>
            <a:off x="5081815" y="4105330"/>
            <a:ext cx="1951004" cy="2167235"/>
            <a:chOff x="3265661" y="3816168"/>
            <a:chExt cx="1951004" cy="216723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8C28A6B-64E3-F354-F7C8-61314AA7A4EE}"/>
                </a:ext>
              </a:extLst>
            </p:cNvPr>
            <p:cNvGrpSpPr/>
            <p:nvPr/>
          </p:nvGrpSpPr>
          <p:grpSpPr>
            <a:xfrm>
              <a:off x="3265662" y="3816168"/>
              <a:ext cx="1951003" cy="1736348"/>
              <a:chOff x="3265662" y="3816168"/>
              <a:chExt cx="1951003" cy="173634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9AD6355-0888-C430-E091-842DE3ADEA81}"/>
                  </a:ext>
                </a:extLst>
              </p:cNvPr>
              <p:cNvSpPr/>
              <p:nvPr/>
            </p:nvSpPr>
            <p:spPr>
              <a:xfrm>
                <a:off x="3265662" y="3816168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33E7540-7C92-881C-E77A-328EAC36A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365" t="22100" r="12805" b="22239"/>
              <a:stretch>
                <a:fillRect/>
              </a:stretch>
            </p:blipFill>
            <p:spPr>
              <a:xfrm>
                <a:off x="3561713" y="4176342"/>
                <a:ext cx="1358900" cy="10160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6A176B-7384-A05A-E992-A372428A8E38}"/>
                </a:ext>
              </a:extLst>
            </p:cNvPr>
            <p:cNvSpPr txBox="1"/>
            <p:nvPr/>
          </p:nvSpPr>
          <p:spPr>
            <a:xfrm>
              <a:off x="3265661" y="5552516"/>
              <a:ext cx="19510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CSAT Target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C846D5-465E-ABE5-96D4-309DDCF9F2F5}"/>
              </a:ext>
            </a:extLst>
          </p:cNvPr>
          <p:cNvGrpSpPr/>
          <p:nvPr/>
        </p:nvGrpSpPr>
        <p:grpSpPr>
          <a:xfrm>
            <a:off x="9553912" y="2544967"/>
            <a:ext cx="1953988" cy="2183442"/>
            <a:chOff x="962436" y="916540"/>
            <a:chExt cx="1953988" cy="21834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12B181-7A34-C8CF-69A0-7180C87F7940}"/>
                </a:ext>
              </a:extLst>
            </p:cNvPr>
            <p:cNvSpPr txBox="1"/>
            <p:nvPr/>
          </p:nvSpPr>
          <p:spPr>
            <a:xfrm>
              <a:off x="962436" y="2669095"/>
              <a:ext cx="19539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Availability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A66BE5-87FA-AB40-C52E-BCE5918279DA}"/>
                </a:ext>
              </a:extLst>
            </p:cNvPr>
            <p:cNvGrpSpPr/>
            <p:nvPr/>
          </p:nvGrpSpPr>
          <p:grpSpPr>
            <a:xfrm>
              <a:off x="965421" y="916540"/>
              <a:ext cx="1951003" cy="1736348"/>
              <a:chOff x="965421" y="916540"/>
              <a:chExt cx="1951003" cy="17363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B62AE2-5DA0-D09C-6A09-0C42C36216C1}"/>
                  </a:ext>
                </a:extLst>
              </p:cNvPr>
              <p:cNvSpPr/>
              <p:nvPr/>
            </p:nvSpPr>
            <p:spPr>
              <a:xfrm>
                <a:off x="965421" y="916540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10C28D0-BD0F-9CE6-1A35-71CF5D9CA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1216" y="942969"/>
                <a:ext cx="1619413" cy="1683490"/>
              </a:xfrm>
              <a:prstGeom prst="rect">
                <a:avLst/>
              </a:prstGeom>
            </p:spPr>
          </p:pic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6F1B61D-33C4-4977-D20C-701B27A0B5FC}"/>
              </a:ext>
            </a:extLst>
          </p:cNvPr>
          <p:cNvGrpSpPr/>
          <p:nvPr/>
        </p:nvGrpSpPr>
        <p:grpSpPr>
          <a:xfrm>
            <a:off x="6466851" y="1016322"/>
            <a:ext cx="1951003" cy="2505788"/>
            <a:chOff x="6466851" y="1016322"/>
            <a:chExt cx="1951003" cy="25057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65CD3B-75F5-48D9-FC4E-57311D907C77}"/>
                </a:ext>
              </a:extLst>
            </p:cNvPr>
            <p:cNvSpPr txBox="1"/>
            <p:nvPr/>
          </p:nvSpPr>
          <p:spPr>
            <a:xfrm>
              <a:off x="6466851" y="2752669"/>
              <a:ext cx="19510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Escalation</a:t>
              </a:r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Handling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BB11CBF-E412-CAC0-3549-7787EAEFF216}"/>
                </a:ext>
              </a:extLst>
            </p:cNvPr>
            <p:cNvSpPr/>
            <p:nvPr/>
          </p:nvSpPr>
          <p:spPr>
            <a:xfrm>
              <a:off x="6466851" y="1016322"/>
              <a:ext cx="1951003" cy="1736348"/>
            </a:xfrm>
            <a:prstGeom prst="rect">
              <a:avLst/>
            </a:prstGeom>
            <a:solidFill>
              <a:srgbClr val="3B39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5C523C-8F2E-3E37-D1F2-D2D81B98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121" t="9187" r="8796" b="17046"/>
            <a:stretch>
              <a:fillRect/>
            </a:stretch>
          </p:blipFill>
          <p:spPr>
            <a:xfrm>
              <a:off x="6650483" y="1126025"/>
              <a:ext cx="1583739" cy="151694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9DC719-DDDD-2520-8AE3-F34DBD72A5E8}"/>
              </a:ext>
            </a:extLst>
          </p:cNvPr>
          <p:cNvGrpSpPr/>
          <p:nvPr/>
        </p:nvGrpSpPr>
        <p:grpSpPr>
          <a:xfrm>
            <a:off x="3589881" y="1016322"/>
            <a:ext cx="1663129" cy="2505789"/>
            <a:chOff x="2347645" y="899671"/>
            <a:chExt cx="1663129" cy="250578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F1098D-0DD9-6BD5-0D51-59EE6B158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7645" y="899671"/>
              <a:ext cx="1663129" cy="17363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6F8654-043D-8CDD-DA9B-E49340460DB1}"/>
                </a:ext>
              </a:extLst>
            </p:cNvPr>
            <p:cNvSpPr txBox="1"/>
            <p:nvPr/>
          </p:nvSpPr>
          <p:spPr>
            <a:xfrm>
              <a:off x="2347645" y="2636019"/>
              <a:ext cx="16631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Resolution Time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E99E9F-F7C6-87B0-59A5-B63ACF319BAC}"/>
              </a:ext>
            </a:extLst>
          </p:cNvPr>
          <p:cNvGrpSpPr/>
          <p:nvPr/>
        </p:nvGrpSpPr>
        <p:grpSpPr>
          <a:xfrm>
            <a:off x="422051" y="2544967"/>
            <a:ext cx="1951003" cy="2505789"/>
            <a:chOff x="4379587" y="899671"/>
            <a:chExt cx="1951003" cy="25057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DE6B4E-426B-20D1-1222-76C6F539A672}"/>
                </a:ext>
              </a:extLst>
            </p:cNvPr>
            <p:cNvGrpSpPr/>
            <p:nvPr/>
          </p:nvGrpSpPr>
          <p:grpSpPr>
            <a:xfrm>
              <a:off x="4379587" y="899671"/>
              <a:ext cx="1951003" cy="1736348"/>
              <a:chOff x="4548188" y="737799"/>
              <a:chExt cx="1951003" cy="173634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5B20F4-9D1A-A27F-D69F-965FA3FA7E87}"/>
                  </a:ext>
                </a:extLst>
              </p:cNvPr>
              <p:cNvSpPr/>
              <p:nvPr/>
            </p:nvSpPr>
            <p:spPr>
              <a:xfrm>
                <a:off x="4548188" y="737799"/>
                <a:ext cx="1951003" cy="1736348"/>
              </a:xfrm>
              <a:prstGeom prst="rect">
                <a:avLst/>
              </a:prstGeom>
              <a:solidFill>
                <a:srgbClr val="39393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 descr="A yellow stopwatch on a black background&#10;&#10;AI-generated content may be incorrect.">
                <a:extLst>
                  <a:ext uri="{FF2B5EF4-FFF2-40B4-BE49-F238E27FC236}">
                    <a16:creationId xmlns:a16="http://schemas.microsoft.com/office/drawing/2014/main" id="{65C2216A-1E56-CF33-F2F7-22A870025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5555" t="30382" r="41892" b="30184"/>
              <a:stretch>
                <a:fillRect/>
              </a:stretch>
            </p:blipFill>
            <p:spPr>
              <a:xfrm>
                <a:off x="4911302" y="892147"/>
                <a:ext cx="1224774" cy="1427653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84B8AD-F975-4624-A9AE-58BFE5E0ACE5}"/>
                </a:ext>
              </a:extLst>
            </p:cNvPr>
            <p:cNvSpPr txBox="1"/>
            <p:nvPr/>
          </p:nvSpPr>
          <p:spPr>
            <a:xfrm>
              <a:off x="4379587" y="2636019"/>
              <a:ext cx="19510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1st Response Time</a:t>
              </a:r>
              <a:endParaRPr lang="en-US" sz="2200" dirty="0">
                <a:solidFill>
                  <a:srgbClr val="F8C90F"/>
                </a:solidFill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1E05795-261B-65D0-9B56-8E9C64E8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188" y="0"/>
            <a:ext cx="3095625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SLA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8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5425B1E-15DC-309B-321F-C52E57232551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70157-54DD-15E9-1669-FB511C94AEE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8B6772-5BC8-07B9-7B7B-21F6A03B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Moving Forward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A0E285-6B05-10F0-5E79-56D3FD9C8C12}"/>
              </a:ext>
            </a:extLst>
          </p:cNvPr>
          <p:cNvGrpSpPr/>
          <p:nvPr/>
        </p:nvGrpSpPr>
        <p:grpSpPr>
          <a:xfrm>
            <a:off x="422051" y="2544967"/>
            <a:ext cx="1953988" cy="2220419"/>
            <a:chOff x="543948" y="1670246"/>
            <a:chExt cx="1953988" cy="22204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96639E-B2F4-ED86-D135-3F0CEBA06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937" b="6145"/>
            <a:stretch>
              <a:fillRect/>
            </a:stretch>
          </p:blipFill>
          <p:spPr>
            <a:xfrm>
              <a:off x="543948" y="1670246"/>
              <a:ext cx="1953988" cy="17587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4D0212-8E7F-32B0-8116-E8DE88AB5D62}"/>
                </a:ext>
              </a:extLst>
            </p:cNvPr>
            <p:cNvSpPr txBox="1"/>
            <p:nvPr/>
          </p:nvSpPr>
          <p:spPr>
            <a:xfrm>
              <a:off x="543948" y="3429000"/>
              <a:ext cx="1951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24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Focus KPIs</a:t>
              </a:r>
              <a:endParaRPr lang="en-US" sz="2400" dirty="0">
                <a:solidFill>
                  <a:srgbClr val="F8C90F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8B718D-80A2-9B31-C46A-A1FFCFB183AA}"/>
              </a:ext>
            </a:extLst>
          </p:cNvPr>
          <p:cNvGrpSpPr/>
          <p:nvPr/>
        </p:nvGrpSpPr>
        <p:grpSpPr>
          <a:xfrm>
            <a:off x="3444451" y="1016322"/>
            <a:ext cx="1953988" cy="2874731"/>
            <a:chOff x="2627260" y="632634"/>
            <a:chExt cx="1953988" cy="28747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603EB-72D7-FB85-0D55-C6611B10695A}"/>
                </a:ext>
              </a:extLst>
            </p:cNvPr>
            <p:cNvSpPr txBox="1"/>
            <p:nvPr/>
          </p:nvSpPr>
          <p:spPr>
            <a:xfrm>
              <a:off x="2627260" y="2399369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Agent Development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A785F9-0D66-E349-161E-2ADA03E96A25}"/>
                </a:ext>
              </a:extLst>
            </p:cNvPr>
            <p:cNvGrpSpPr/>
            <p:nvPr/>
          </p:nvGrpSpPr>
          <p:grpSpPr>
            <a:xfrm>
              <a:off x="2628753" y="632634"/>
              <a:ext cx="1951003" cy="1736348"/>
              <a:chOff x="6973479" y="3912841"/>
              <a:chExt cx="1951003" cy="173634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684BE8-3576-11E3-175D-90A2FF2826B0}"/>
                  </a:ext>
                </a:extLst>
              </p:cNvPr>
              <p:cNvSpPr/>
              <p:nvPr/>
            </p:nvSpPr>
            <p:spPr>
              <a:xfrm>
                <a:off x="6973479" y="3912841"/>
                <a:ext cx="1951003" cy="1736348"/>
              </a:xfrm>
              <a:prstGeom prst="rect">
                <a:avLst/>
              </a:prstGeom>
              <a:solidFill>
                <a:srgbClr val="3C3D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89CD1F-9252-7C7D-5D6B-CB50D00BF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6163" t="10400" r="17843" b="11883"/>
              <a:stretch>
                <a:fillRect/>
              </a:stretch>
            </p:blipFill>
            <p:spPr>
              <a:xfrm>
                <a:off x="7408436" y="4097596"/>
                <a:ext cx="1081088" cy="1366838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DE9BEE-B806-DCBD-872C-25D945A7AA29}"/>
              </a:ext>
            </a:extLst>
          </p:cNvPr>
          <p:cNvGrpSpPr/>
          <p:nvPr/>
        </p:nvGrpSpPr>
        <p:grpSpPr>
          <a:xfrm>
            <a:off x="6466851" y="1016322"/>
            <a:ext cx="1953988" cy="2816522"/>
            <a:chOff x="5425684" y="660456"/>
            <a:chExt cx="1953988" cy="28165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A04342-ECFD-87C1-12C5-22905104804F}"/>
                </a:ext>
              </a:extLst>
            </p:cNvPr>
            <p:cNvSpPr txBox="1"/>
            <p:nvPr/>
          </p:nvSpPr>
          <p:spPr>
            <a:xfrm>
              <a:off x="5425684" y="2368982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 Resources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AD4C55-EA5F-A00F-79FA-3A7DB9C09ADB}"/>
                </a:ext>
              </a:extLst>
            </p:cNvPr>
            <p:cNvGrpSpPr/>
            <p:nvPr/>
          </p:nvGrpSpPr>
          <p:grpSpPr>
            <a:xfrm>
              <a:off x="5427177" y="660456"/>
              <a:ext cx="1951003" cy="1736348"/>
              <a:chOff x="4972301" y="3063703"/>
              <a:chExt cx="1951003" cy="17363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C3D30B-4798-FF91-C134-60E59AE04756}"/>
                  </a:ext>
                </a:extLst>
              </p:cNvPr>
              <p:cNvSpPr/>
              <p:nvPr/>
            </p:nvSpPr>
            <p:spPr>
              <a:xfrm>
                <a:off x="4972301" y="3063703"/>
                <a:ext cx="1951003" cy="1736348"/>
              </a:xfrm>
              <a:prstGeom prst="rect">
                <a:avLst/>
              </a:prstGeom>
              <a:solidFill>
                <a:srgbClr val="3C3D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8000608-7504-53FC-703A-55B0DF33B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0287" t="10079" r="12489" b="14371"/>
              <a:stretch>
                <a:fillRect/>
              </a:stretch>
            </p:blipFill>
            <p:spPr>
              <a:xfrm>
                <a:off x="5319152" y="3267510"/>
                <a:ext cx="1257300" cy="1328734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27F1F7-D51F-DCA1-656C-6AC9BA73B050}"/>
              </a:ext>
            </a:extLst>
          </p:cNvPr>
          <p:cNvGrpSpPr/>
          <p:nvPr/>
        </p:nvGrpSpPr>
        <p:grpSpPr>
          <a:xfrm>
            <a:off x="5078831" y="4105330"/>
            <a:ext cx="1953988" cy="2844344"/>
            <a:chOff x="5247210" y="3333578"/>
            <a:chExt cx="1953988" cy="28443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C7789F-4A9E-0834-769F-EB14BA584F8A}"/>
                </a:ext>
              </a:extLst>
            </p:cNvPr>
            <p:cNvSpPr txBox="1"/>
            <p:nvPr/>
          </p:nvSpPr>
          <p:spPr>
            <a:xfrm>
              <a:off x="5247210" y="5069926"/>
              <a:ext cx="195398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Partnership </a:t>
              </a:r>
              <a:r>
                <a:rPr lang="de-DE" altLang="de-DE" sz="2200" b="1" dirty="0" err="1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Opportunity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134E6E-AD20-0FE4-E4A9-94861DD4D8C8}"/>
                </a:ext>
              </a:extLst>
            </p:cNvPr>
            <p:cNvGrpSpPr/>
            <p:nvPr/>
          </p:nvGrpSpPr>
          <p:grpSpPr>
            <a:xfrm>
              <a:off x="5250195" y="3333578"/>
              <a:ext cx="1951003" cy="1736348"/>
              <a:chOff x="5250195" y="3333578"/>
              <a:chExt cx="1951003" cy="17363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7D70C60-D22F-1115-8B5B-F58618FAC6B9}"/>
                  </a:ext>
                </a:extLst>
              </p:cNvPr>
              <p:cNvSpPr/>
              <p:nvPr/>
            </p:nvSpPr>
            <p:spPr>
              <a:xfrm>
                <a:off x="5250195" y="3333578"/>
                <a:ext cx="1951003" cy="1736348"/>
              </a:xfrm>
              <a:prstGeom prst="rect">
                <a:avLst/>
              </a:prstGeom>
              <a:solidFill>
                <a:srgbClr val="2D2E2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C772DA1-4214-D184-169E-A6E495128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889" r="7173"/>
              <a:stretch>
                <a:fillRect/>
              </a:stretch>
            </p:blipFill>
            <p:spPr>
              <a:xfrm>
                <a:off x="5263503" y="3432746"/>
                <a:ext cx="1924387" cy="1538013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266F0B-67E3-912C-6371-DB8FAE0D7FAF}"/>
              </a:ext>
            </a:extLst>
          </p:cNvPr>
          <p:cNvGrpSpPr/>
          <p:nvPr/>
        </p:nvGrpSpPr>
        <p:grpSpPr>
          <a:xfrm>
            <a:off x="9489250" y="2544967"/>
            <a:ext cx="2083312" cy="2878894"/>
            <a:chOff x="9564740" y="632634"/>
            <a:chExt cx="2083312" cy="28788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444F8F-8C48-623C-F0F9-46CF9A5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896" r="9896" b="23476"/>
            <a:stretch>
              <a:fillRect/>
            </a:stretch>
          </p:blipFill>
          <p:spPr>
            <a:xfrm>
              <a:off x="9630895" y="632634"/>
              <a:ext cx="1951003" cy="177089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AD9394-DEA5-9F99-FB21-4AD81328EFB1}"/>
                </a:ext>
              </a:extLst>
            </p:cNvPr>
            <p:cNvSpPr txBox="1"/>
            <p:nvPr/>
          </p:nvSpPr>
          <p:spPr>
            <a:xfrm>
              <a:off x="9564740" y="2403532"/>
              <a:ext cx="208331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Software </a:t>
              </a:r>
            </a:p>
            <a:p>
              <a:pPr algn="ctr"/>
              <a:r>
                <a:rPr lang="de-DE" altLang="de-DE" sz="2200" b="1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Walkthroughs</a:t>
              </a:r>
              <a:r>
                <a:rPr lang="de-DE" altLang="de-DE" sz="2200" dirty="0">
                  <a:solidFill>
                    <a:srgbClr val="F8C9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endParaRPr lang="en-US" sz="2200" dirty="0">
                <a:solidFill>
                  <a:srgbClr val="F8C90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AB9D4F-BD72-5D43-5301-34BFEB2139F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01F41-5E05-D3E3-C227-1BCC849521F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61CD1E-A801-4F13-E92B-011B9885B272}"/>
              </a:ext>
            </a:extLst>
          </p:cNvPr>
          <p:cNvSpPr txBox="1">
            <a:spLocks/>
          </p:cNvSpPr>
          <p:nvPr/>
        </p:nvSpPr>
        <p:spPr>
          <a:xfrm>
            <a:off x="904875" y="0"/>
            <a:ext cx="10515600" cy="63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Obstacles and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learned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9472-9202-4FFF-0264-27806A27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771"/>
            <a:ext cx="10515600" cy="5211192"/>
          </a:xfrm>
        </p:spPr>
        <p:txBody>
          <a:bodyPr/>
          <a:lstStyle/>
          <a:p>
            <a:r>
              <a:rPr lang="de-DE" b="1" dirty="0" err="1">
                <a:latin typeface="Segoe UI" panose="020B0502040204020203" pitchFamily="34" charset="0"/>
                <a:cs typeface="Segoe UI" panose="020B0502040204020203" pitchFamily="34" charset="0"/>
              </a:rPr>
              <a:t>Generated</a:t>
            </a:r>
            <a:r>
              <a:rPr lang="de-DE" b="1" dirty="0">
                <a:latin typeface="Segoe UI" panose="020B0502040204020203" pitchFamily="34" charset="0"/>
                <a:cs typeface="Segoe UI" panose="020B0502040204020203" pitchFamily="34" charset="0"/>
              </a:rPr>
              <a:t> Datasets</a:t>
            </a:r>
          </a:p>
          <a:p>
            <a:pPr lvl="1"/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matching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PK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FK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Columns</a:t>
            </a:r>
          </a:p>
          <a:p>
            <a:pPr lvl="1"/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Values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too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well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evenly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spread</a:t>
            </a:r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b="1" dirty="0"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</a:p>
          <a:p>
            <a:pPr lvl="1"/>
            <a:endParaRPr lang="de-DE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48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FD355-4070-AD41-CE9D-C63AB1B2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D31347-A84F-EB12-4124-AB0CEF30BEFF}"/>
              </a:ext>
            </a:extLst>
          </p:cNvPr>
          <p:cNvSpPr/>
          <p:nvPr/>
        </p:nvSpPr>
        <p:spPr>
          <a:xfrm>
            <a:off x="6052459" y="5281122"/>
            <a:ext cx="6139541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59D53-27BB-D6C5-C5AB-AE3D883B3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22540"/>
          <a:stretch>
            <a:fillRect/>
          </a:stretch>
        </p:blipFill>
        <p:spPr>
          <a:xfrm>
            <a:off x="0" y="0"/>
            <a:ext cx="6066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42731-9A86-4DCF-4795-953EB7B8C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459" y="254137"/>
            <a:ext cx="6110513" cy="1860210"/>
          </a:xfrm>
        </p:spPr>
        <p:txBody>
          <a:bodyPr/>
          <a:lstStyle/>
          <a:p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83FD7-8FE3-CEFD-A28C-ACBBFD82E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513" y="5485045"/>
            <a:ext cx="3844412" cy="46491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Delmar Bumanglag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99991-AA20-1D54-C11A-F0D95AB1654B}"/>
              </a:ext>
            </a:extLst>
          </p:cNvPr>
          <p:cNvSpPr/>
          <p:nvPr/>
        </p:nvSpPr>
        <p:spPr>
          <a:xfrm>
            <a:off x="6066972" y="2348127"/>
            <a:ext cx="6125028" cy="2071474"/>
          </a:xfrm>
          <a:prstGeom prst="rect">
            <a:avLst/>
          </a:prstGeom>
          <a:solidFill>
            <a:srgbClr val="2A2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9F19F4-8165-3ED0-7287-0FC2FFE514A6}"/>
              </a:ext>
            </a:extLst>
          </p:cNvPr>
          <p:cNvGrpSpPr/>
          <p:nvPr/>
        </p:nvGrpSpPr>
        <p:grpSpPr>
          <a:xfrm>
            <a:off x="7360217" y="2509820"/>
            <a:ext cx="3538539" cy="1748088"/>
            <a:chOff x="6819900" y="2468880"/>
            <a:chExt cx="3538539" cy="1748088"/>
          </a:xfrm>
        </p:grpSpPr>
        <p:pic>
          <p:nvPicPr>
            <p:cNvPr id="7" name="Picture 6" descr="A yellow diamond with white text&#10;&#10;AI-generated content may be incorrect.">
              <a:extLst>
                <a:ext uri="{FF2B5EF4-FFF2-40B4-BE49-F238E27FC236}">
                  <a16:creationId xmlns:a16="http://schemas.microsoft.com/office/drawing/2014/main" id="{BB16C9AE-DD1F-E127-454A-0BDE70B3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93" t="36555" r="64443" b="37955"/>
            <a:stretch>
              <a:fillRect/>
            </a:stretch>
          </p:blipFill>
          <p:spPr>
            <a:xfrm>
              <a:off x="6819900" y="2468880"/>
              <a:ext cx="1424940" cy="17480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934160-A503-5B5E-650A-56D8D5BBB3D9}"/>
                </a:ext>
              </a:extLst>
            </p:cNvPr>
            <p:cNvSpPr txBox="1"/>
            <p:nvPr/>
          </p:nvSpPr>
          <p:spPr>
            <a:xfrm>
              <a:off x="8070533" y="2504167"/>
              <a:ext cx="2287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solidFill>
                    <a:schemeClr val="bg1"/>
                  </a:solidFill>
                </a:rPr>
                <a:t>BIZ-</a:t>
              </a:r>
              <a:br>
                <a:rPr lang="de-DE" sz="4800" b="1" dirty="0"/>
              </a:br>
              <a:r>
                <a:rPr lang="de-DE" sz="4800" b="1" dirty="0">
                  <a:solidFill>
                    <a:srgbClr val="FEDE08"/>
                  </a:solidFill>
                </a:rPr>
                <a:t>SaaS</a:t>
              </a:r>
              <a:r>
                <a:rPr lang="de-DE" sz="4800" b="1" dirty="0">
                  <a:solidFill>
                    <a:schemeClr val="bg1"/>
                  </a:solidFill>
                </a:rPr>
                <a:t>-IT</a:t>
              </a:r>
            </a:p>
          </p:txBody>
        </p:sp>
      </p:grpSp>
      <p:pic>
        <p:nvPicPr>
          <p:cNvPr id="13" name="Picture 12" descr="A yellow triangle with black background&#10;&#10;AI-generated content may be incorrect.">
            <a:extLst>
              <a:ext uri="{FF2B5EF4-FFF2-40B4-BE49-F238E27FC236}">
                <a16:creationId xmlns:a16="http://schemas.microsoft.com/office/drawing/2014/main" id="{504CE9B2-D871-4FE0-72F3-228FBE29B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09" y="5648890"/>
            <a:ext cx="1370803" cy="137080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7F3FAED-48B5-C5D7-0AAA-11435EFA8D06}"/>
              </a:ext>
            </a:extLst>
          </p:cNvPr>
          <p:cNvSpPr txBox="1">
            <a:spLocks/>
          </p:cNvSpPr>
          <p:nvPr/>
        </p:nvSpPr>
        <p:spPr>
          <a:xfrm>
            <a:off x="8610850" y="6071698"/>
            <a:ext cx="2600075" cy="6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81135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532120-C2D4-FDCD-CE7D-F7FCFDD4AEA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E4593D-A527-58EA-2DEB-CD3E26DACC6F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0EAC-7202-FABF-B86B-0E2082C0A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55"/>
            <a:ext cx="10515600" cy="470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Benchmarks:</a:t>
            </a:r>
          </a:p>
          <a:p>
            <a:pPr marL="0" indent="0">
              <a:buNone/>
            </a:pP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https://www.getfeedback.com/resources/csat-benchmarks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https://www.callcentrehelper.com/average-call-handling-time-645.htm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https://www.fullview.io/blog/call-abandonment-rate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https://www.ladesk.com)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Fotos: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https://unsplash.com/photos/woman-in-black-headphones-holding-black-and-silver-headphones-mHusyBu4bxM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https://www.pexels.com/photo/a-woman-smiling-while-sitting-on-her-workspace-7658355/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https://www.freepik.com/premium-vector/chatbot-neural-network-ai-servers-robots-technology-cute-chatbot-ai-character_135047598.htm#fromView=keyword&amp;page=1&amp;position=11&amp;uuid=126196cc-31e7-47be-9a55-d80fd4f48fd5&amp;query=Chatbot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https://www.freepik.com/free-photo/standard-quality-control-concept-m_36027725.htm#fromView=keyword&amp;page=1&amp;position=8&amp;uuid=ebf01772-40c9-4109-a341-f898f96316f1&amp;query=Documentation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FE520C-8433-322B-3B18-DE97DA5F4548}"/>
              </a:ext>
            </a:extLst>
          </p:cNvPr>
          <p:cNvSpPr txBox="1">
            <a:spLocks/>
          </p:cNvSpPr>
          <p:nvPr/>
        </p:nvSpPr>
        <p:spPr>
          <a:xfrm>
            <a:off x="904875" y="0"/>
            <a:ext cx="10515600" cy="63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5108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7FB95D-AC88-FB45-2F8C-FFDFBEA23D76}"/>
              </a:ext>
            </a:extLst>
          </p:cNvPr>
          <p:cNvSpPr/>
          <p:nvPr/>
        </p:nvSpPr>
        <p:spPr>
          <a:xfrm>
            <a:off x="6052459" y="5281122"/>
            <a:ext cx="6139541" cy="159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94436-9FDA-7150-4942-25653513C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22540"/>
          <a:stretch>
            <a:fillRect/>
          </a:stretch>
        </p:blipFill>
        <p:spPr>
          <a:xfrm>
            <a:off x="0" y="0"/>
            <a:ext cx="6066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C9CDA-A46F-E205-CDFD-674CC8D2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459" y="254137"/>
            <a:ext cx="6110513" cy="1860210"/>
          </a:xfrm>
        </p:spPr>
        <p:txBody>
          <a:bodyPr/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Call Center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F67D9-579E-0AAF-A08E-D8DE08F80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513" y="5485045"/>
            <a:ext cx="3844412" cy="46491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Delmar Bumanglag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E215C-9BD0-1DDC-9E62-5D6AB3BF2F62}"/>
              </a:ext>
            </a:extLst>
          </p:cNvPr>
          <p:cNvSpPr/>
          <p:nvPr/>
        </p:nvSpPr>
        <p:spPr>
          <a:xfrm>
            <a:off x="6066972" y="2348127"/>
            <a:ext cx="6125028" cy="2071474"/>
          </a:xfrm>
          <a:prstGeom prst="rect">
            <a:avLst/>
          </a:prstGeom>
          <a:solidFill>
            <a:srgbClr val="2A2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D2D896-AE49-4F8B-C92D-D9138155E717}"/>
              </a:ext>
            </a:extLst>
          </p:cNvPr>
          <p:cNvGrpSpPr/>
          <p:nvPr/>
        </p:nvGrpSpPr>
        <p:grpSpPr>
          <a:xfrm>
            <a:off x="7360217" y="2509820"/>
            <a:ext cx="3538539" cy="1748088"/>
            <a:chOff x="6819900" y="2468880"/>
            <a:chExt cx="3538539" cy="1748088"/>
          </a:xfrm>
        </p:grpSpPr>
        <p:pic>
          <p:nvPicPr>
            <p:cNvPr id="7" name="Picture 6" descr="A yellow diamond with white text&#10;&#10;AI-generated content may be incorrect.">
              <a:extLst>
                <a:ext uri="{FF2B5EF4-FFF2-40B4-BE49-F238E27FC236}">
                  <a16:creationId xmlns:a16="http://schemas.microsoft.com/office/drawing/2014/main" id="{F7A0DFD7-2FE7-9619-77E1-20AB01DD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93" t="36555" r="64443" b="37955"/>
            <a:stretch>
              <a:fillRect/>
            </a:stretch>
          </p:blipFill>
          <p:spPr>
            <a:xfrm>
              <a:off x="6819900" y="2468880"/>
              <a:ext cx="1424940" cy="17480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062E5-22D5-75C6-AD1C-2011E40E9D3F}"/>
                </a:ext>
              </a:extLst>
            </p:cNvPr>
            <p:cNvSpPr txBox="1"/>
            <p:nvPr/>
          </p:nvSpPr>
          <p:spPr>
            <a:xfrm>
              <a:off x="8070533" y="2504167"/>
              <a:ext cx="2287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 b="1" dirty="0">
                  <a:solidFill>
                    <a:schemeClr val="bg1"/>
                  </a:solidFill>
                </a:rPr>
                <a:t>BIZ-</a:t>
              </a:r>
              <a:br>
                <a:rPr lang="de-DE" sz="4800" b="1" dirty="0"/>
              </a:br>
              <a:r>
                <a:rPr lang="de-DE" sz="4800" b="1" dirty="0">
                  <a:solidFill>
                    <a:srgbClr val="FEDE08"/>
                  </a:solidFill>
                </a:rPr>
                <a:t>SaaS</a:t>
              </a:r>
              <a:r>
                <a:rPr lang="de-DE" sz="4800" b="1" dirty="0">
                  <a:solidFill>
                    <a:schemeClr val="bg1"/>
                  </a:solidFill>
                </a:rPr>
                <a:t>-IT</a:t>
              </a:r>
            </a:p>
          </p:txBody>
        </p:sp>
      </p:grpSp>
      <p:pic>
        <p:nvPicPr>
          <p:cNvPr id="13" name="Picture 12" descr="A yellow triangle with black background&#10;&#10;AI-generated content may be incorrect.">
            <a:extLst>
              <a:ext uri="{FF2B5EF4-FFF2-40B4-BE49-F238E27FC236}">
                <a16:creationId xmlns:a16="http://schemas.microsoft.com/office/drawing/2014/main" id="{A30505CE-C6D4-3548-A23F-213E8AA34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09" y="5648890"/>
            <a:ext cx="1370803" cy="137080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4292ADC-8803-8C6E-5D8C-FC9CB44E1654}"/>
              </a:ext>
            </a:extLst>
          </p:cNvPr>
          <p:cNvSpPr txBox="1">
            <a:spLocks/>
          </p:cNvSpPr>
          <p:nvPr/>
        </p:nvSpPr>
        <p:spPr>
          <a:xfrm>
            <a:off x="8610850" y="6071698"/>
            <a:ext cx="2600075" cy="6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94344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29AA8-8C96-5084-1A7E-F50C31B0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3C641B-D9E8-76CD-CD54-4708E4417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5801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4271490" y="895539"/>
          <a:ext cx="6684319" cy="5066922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934790">
                  <a:extLst>
                    <a:ext uri="{9D8B030D-6E8A-4147-A177-3AD203B41FA5}">
                      <a16:colId xmlns:a16="http://schemas.microsoft.com/office/drawing/2014/main" val="3581473665"/>
                    </a:ext>
                  </a:extLst>
                </a:gridCol>
                <a:gridCol w="5749529">
                  <a:extLst>
                    <a:ext uri="{9D8B030D-6E8A-4147-A177-3AD203B41FA5}">
                      <a16:colId xmlns:a16="http://schemas.microsoft.com/office/drawing/2014/main" val="4182007088"/>
                    </a:ext>
                  </a:extLst>
                </a:gridCol>
              </a:tblGrid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The Importance of a Call Center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335201"/>
                  </a:ext>
                </a:extLst>
              </a:tr>
              <a:tr h="9492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KPIs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391866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Dataset / Database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596247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Dashboards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527445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 dirty="0"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SLAs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931713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 dirty="0">
                          <a:solidFill>
                            <a:schemeClr val="tx1"/>
                          </a:solidFill>
                        </a:rPr>
                        <a:t>06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Moving Forward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42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43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79F4DC-9798-602E-1836-7B70DBD3C4AC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706D8-672E-BDC7-54E5-F43B038643B8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B998B-8860-EF1F-0134-810951182678}"/>
              </a:ext>
            </a:extLst>
          </p:cNvPr>
          <p:cNvSpPr/>
          <p:nvPr/>
        </p:nvSpPr>
        <p:spPr>
          <a:xfrm>
            <a:off x="3932781" y="2453640"/>
            <a:ext cx="3830643" cy="3360420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BB7475-7316-0A08-E55B-F7A251DD9853}"/>
              </a:ext>
            </a:extLst>
          </p:cNvPr>
          <p:cNvSpPr/>
          <p:nvPr/>
        </p:nvSpPr>
        <p:spPr>
          <a:xfrm>
            <a:off x="8048937" y="1798523"/>
            <a:ext cx="3830643" cy="4694351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F6406E-CE14-B8D7-BC71-4CE0F8664687}"/>
              </a:ext>
            </a:extLst>
          </p:cNvPr>
          <p:cNvSpPr/>
          <p:nvPr/>
        </p:nvSpPr>
        <p:spPr>
          <a:xfrm>
            <a:off x="694453" y="1335498"/>
            <a:ext cx="2987009" cy="2093502"/>
          </a:xfrm>
          <a:prstGeom prst="rect">
            <a:avLst/>
          </a:prstGeom>
          <a:solidFill>
            <a:srgbClr val="FEDE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65B35-25FA-90B6-F81D-55FE583D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importance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of a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call</a:t>
            </a:r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center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Content Placeholder 4" descr="A person wearing a headset and sitting at a desk&#10;&#10;AI-generated content may be incorrect.">
            <a:extLst>
              <a:ext uri="{FF2B5EF4-FFF2-40B4-BE49-F238E27FC236}">
                <a16:creationId xmlns:a16="http://schemas.microsoft.com/office/drawing/2014/main" id="{E0271274-80F7-C8F6-939E-AF0B1322E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r="22277"/>
          <a:stretch>
            <a:fillRect/>
          </a:stretch>
        </p:blipFill>
        <p:spPr>
          <a:xfrm>
            <a:off x="8213793" y="1970029"/>
            <a:ext cx="350093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231E3-3074-DFCD-BF43-8C13B461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37" y="2624828"/>
            <a:ext cx="3500931" cy="3018044"/>
          </a:xfrm>
          <a:prstGeom prst="rect">
            <a:avLst/>
          </a:prstGeom>
        </p:spPr>
      </p:pic>
      <p:pic>
        <p:nvPicPr>
          <p:cNvPr id="9" name="Picture 8" descr="&#10;">
            <a:extLst>
              <a:ext uri="{FF2B5EF4-FFF2-40B4-BE49-F238E27FC236}">
                <a16:creationId xmlns:a16="http://schemas.microsoft.com/office/drawing/2014/main" id="{55A6B963-1EB7-4556-579B-D0FB36B77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433"/>
            <a:ext cx="2699515" cy="18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B441A-903D-4D31-D5A1-27FB8BEEB795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656F0-3753-6B34-0E8E-A0A977566A33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96685-DD16-A5DE-D4C3-198E1926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59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8C90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Key Call Center KPIs</a:t>
            </a:r>
            <a:endParaRPr lang="en-US" sz="3200" dirty="0">
              <a:solidFill>
                <a:srgbClr val="F8C90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AB0CF4-12A4-5261-8685-113AC5EF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25" y="1941221"/>
            <a:ext cx="7330853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🙂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CSAT (Customer Satisfaction Score)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rating (1–5) given by customers after a call.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3E222CB-5481-AD01-828C-A2E6BD80F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664" y="3086285"/>
            <a:ext cx="9424375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❌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Abandonment Rate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calls where the customer hung up before speaking to an agent.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FB009B-4BF9-CF64-A41D-9E75AD18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200" y="4231349"/>
            <a:ext cx="659186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📤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Escalation Rate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calls transferred to a higher support level.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F68D19F-0047-37A5-3E7B-18D36CEA4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358" y="5376414"/>
            <a:ext cx="9381094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alt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⏱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Call Duration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length of calls, reflecting complexity and resolution process</a:t>
            </a:r>
            <a:endParaRPr lang="de-DE" altLang="de-DE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06FCC8-AB8D-4D03-E7CC-693D3AEB0F05}"/>
              </a:ext>
            </a:extLst>
          </p:cNvPr>
          <p:cNvSpPr txBox="1">
            <a:spLocks/>
          </p:cNvSpPr>
          <p:nvPr/>
        </p:nvSpPr>
        <p:spPr>
          <a:xfrm>
            <a:off x="3130992" y="754583"/>
            <a:ext cx="1030085" cy="61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C9DE2F-70BF-0FC3-3F27-3999DDED9942}"/>
              </a:ext>
            </a:extLst>
          </p:cNvPr>
          <p:cNvSpPr txBox="1">
            <a:spLocks/>
          </p:cNvSpPr>
          <p:nvPr/>
        </p:nvSpPr>
        <p:spPr>
          <a:xfrm>
            <a:off x="4008677" y="767538"/>
            <a:ext cx="2741815" cy="615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870AC1-3F46-E168-C58E-26969EE15F43}"/>
              </a:ext>
            </a:extLst>
          </p:cNvPr>
          <p:cNvSpPr txBox="1">
            <a:spLocks/>
          </p:cNvSpPr>
          <p:nvPr/>
        </p:nvSpPr>
        <p:spPr>
          <a:xfrm>
            <a:off x="6319193" y="767538"/>
            <a:ext cx="2741815" cy="615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Indicators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0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" grpId="0"/>
      <p:bldP spid="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5D8DB8-3F6B-016E-7A84-6B304A2B7C53}"/>
              </a:ext>
            </a:extLst>
          </p:cNvPr>
          <p:cNvSpPr/>
          <p:nvPr/>
        </p:nvSpPr>
        <p:spPr>
          <a:xfrm>
            <a:off x="0" y="0"/>
            <a:ext cx="12192000" cy="754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04A05-4F85-E7C7-758F-D433C71C3199}"/>
              </a:ext>
            </a:extLst>
          </p:cNvPr>
          <p:cNvSpPr/>
          <p:nvPr/>
        </p:nvSpPr>
        <p:spPr>
          <a:xfrm>
            <a:off x="0" y="637765"/>
            <a:ext cx="12192000" cy="622023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FAFE8-70AD-E669-1696-FA55BE95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72" y="678521"/>
            <a:ext cx="10050578" cy="6057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33C009-C7AF-46CF-963F-715CDB78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ERD – Entity Relationship </a:t>
            </a:r>
            <a:r>
              <a:rPr lang="de-DE" sz="3200" dirty="0" err="1">
                <a:solidFill>
                  <a:srgbClr val="F8C90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Diagram</a:t>
            </a:r>
            <a:endParaRPr lang="de-DE" sz="3200" dirty="0">
              <a:solidFill>
                <a:srgbClr val="F8C90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2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" descr="Add-in content for Microsoft Power BI.">
                <a:extLst>
                  <a:ext uri="{FF2B5EF4-FFF2-40B4-BE49-F238E27FC236}">
                    <a16:creationId xmlns:a16="http://schemas.microsoft.com/office/drawing/2014/main" id="{B01CE79F-C2B9-4A14-7481-72A63C406F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9147629"/>
                  </p:ext>
                </p:extLst>
              </p:nvPr>
            </p:nvGraphicFramePr>
            <p:xfrm>
              <a:off x="-556802" y="0"/>
              <a:ext cx="13305604" cy="72384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" descr="Add-in content for Microsoft Power BI.">
                <a:extLst>
                  <a:ext uri="{FF2B5EF4-FFF2-40B4-BE49-F238E27FC236}">
                    <a16:creationId xmlns:a16="http://schemas.microsoft.com/office/drawing/2014/main" id="{B01CE79F-C2B9-4A14-7481-72A63C406F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56802" y="0"/>
                <a:ext cx="13305604" cy="72384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62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" descr="Add-in content for Microsoft Power BI.">
                <a:extLst>
                  <a:ext uri="{FF2B5EF4-FFF2-40B4-BE49-F238E27FC236}">
                    <a16:creationId xmlns:a16="http://schemas.microsoft.com/office/drawing/2014/main" id="{F282A8F8-C1A6-2BFE-64B1-4C585BF5B4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777930"/>
                  </p:ext>
                </p:extLst>
              </p:nvPr>
            </p:nvGraphicFramePr>
            <p:xfrm>
              <a:off x="-724165" y="0"/>
              <a:ext cx="13640330" cy="725251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" descr="Add-in content for Microsoft Power BI.">
                <a:extLst>
                  <a:ext uri="{FF2B5EF4-FFF2-40B4-BE49-F238E27FC236}">
                    <a16:creationId xmlns:a16="http://schemas.microsoft.com/office/drawing/2014/main" id="{F282A8F8-C1A6-2BFE-64B1-4C585BF5B4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24165" y="0"/>
                <a:ext cx="13640330" cy="725251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F48455-E116-EB1D-287F-179304CF37DA}"/>
              </a:ext>
            </a:extLst>
          </p:cNvPr>
          <p:cNvSpPr txBox="1"/>
          <p:nvPr/>
        </p:nvSpPr>
        <p:spPr>
          <a:xfrm>
            <a:off x="5969392" y="412062"/>
            <a:ext cx="145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Benchmark</a:t>
            </a:r>
            <a:endParaRPr 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" descr="Add-in content for Microsoft Power BI.">
                <a:extLst>
                  <a:ext uri="{FF2B5EF4-FFF2-40B4-BE49-F238E27FC236}">
                    <a16:creationId xmlns:a16="http://schemas.microsoft.com/office/drawing/2014/main" id="{2EDE2F2A-A00F-2680-C77C-3F73C8C822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9011235"/>
                  </p:ext>
                </p:extLst>
              </p:nvPr>
            </p:nvGraphicFramePr>
            <p:xfrm>
              <a:off x="-568960" y="0"/>
              <a:ext cx="13319760" cy="725424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" descr="Add-in content for Microsoft Power BI.">
                <a:extLst>
                  <a:ext uri="{FF2B5EF4-FFF2-40B4-BE49-F238E27FC236}">
                    <a16:creationId xmlns:a16="http://schemas.microsoft.com/office/drawing/2014/main" id="{2EDE2F2A-A00F-2680-C77C-3F73C8C822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68960" y="0"/>
                <a:ext cx="13319760" cy="72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708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2E410BDD-ED2F-4BB1-9278-7F65F6F0827C}">
  <we:reference id="WA200003233" version="2.0.0.3" store="en-US" storeType="OMEX"/>
  <we:alternateReferences/>
  <we:properties>
    <we:property name="Microsoft.Office.CampaignId" value="&quot;none&quot;"/>
    <we:property name="reportUrl" value="&quot;/groups/me/reports/e49213f3-a0d9-4119-a38d-0a71f900b1a9/a39976fec11a19361ed6?bookmarkGuid=fefbeb35-afa2-4062-b7ed-54da88617dc5&amp;bookmarkUsage=1&amp;ctid=4d959305-486e-4a1e-ba49-ecc514374663&amp;fromEntryPoint=export&quot;"/>
    <we:property name="reportState" value="&quot;CONNECTED&quot;"/>
    <we:property name="artifactViewState" value="&quot;live&quot;"/>
    <we:property name="reportEmbeddedTime" value="&quot;2025-08-14T14:12:31.579Z&quot;"/>
    <we:property name="creatorSessionId" value="&quot;e10a2200-eb0c-43a5-b3b7-bd2cffbc0227&quot;"/>
    <we:property name="creatorUserId" value="&quot;10032004FFB0383A&quot;"/>
    <we:property name="creatorTenantId" value="&quot;4d959305-486e-4a1e-ba49-ecc514374663&quot;"/>
    <we:property name="pageDisplayName" value="&quot;CSAT&quot;"/>
    <we:property name="pageName" value="&quot;a39976fec11a19361ed6&quot;"/>
    <we:property name="reportName" value="&quot;call-center&quot;"/>
    <we:property name="isVisualContainerHeaderHidden" value="false"/>
    <we:property name="isFiltersActionButtonVisible" value="false"/>
    <we:property name="initialStateBookmark" value="&quot;H4sIAAAAAAAAA+1abU/jOBD+Kyhf+FKQkzRv+w3Krg4BuxwgTqcVQo49bb3rJj3HZemh/vcbO0lpS6HA9sTSjYREMp56Zh7Pi6fTO4eLYijp+DMdgPPB2c/z7wOqvm+5TsvJKtqXL0cne2dH15/3Tj4iOR9qkWeF8+HO0VT1QF+KYkSl2QGJX69aDpXylPbMW5fKAlrOEFSRZ1SKf6FkxiWtRjBpOXA7lLmiZstzTTWYbW+QHd9Rtrvro0TKtLiBc2C6pFI/SaKwC8x1qZv4oQs8RLaiZLCaLWUxW1vxnTzTVGQoxtDSdtilNPF8N+FBkLq+F8aG3hVS1yzjj7dDhdahzeOhQWWP39CMAXesCQqKUuM7Z6/XU9Cjunr9OLfYyeVosIR+no8UgzPo2qVMCz1GGayg2pkgSKcqRwgtzUCV9Sz10yirECHmtZ//6ChACLkhtKaadpDUy5VgVD5Q9uf1wXPO9LV1laeUeBSuPwQoqlh/fAw3IB9qMl1/uFRrcUmVKB3Iav1iayrfn27jzBlYjNQNjK+58U3DPaOQc4DErXuCWa7McP4Gqp5E5Klj2VRQ/hxRhSHV4LKAywnmo34TP7OQHNDx6wBZa4p9m5xqaNeCL9HgCikFKierOnpf0i5KxSRWtU4fo8wU6vQbVkRTvyZ1DUUh32aqZGXG2Ba2ddeCzfXNOrdvroUziXpzjZxm3c01scqi682K601xVxOzxAECvx2lgZt6hBOIQiAr7+BveLNdmYgLKRgG0HOy8CWVI9s6rV3rEtvEBxoRPwUWAY/T1E1j/42xXXTnnwfXGQD2ouYBAcBQkNaYYSlSQHFv8PzTZd1rethQqXxgP1bFIkMJ82a0nFID1LHl/NUHBdWxZVzoKTqDIQZxsfh2JDJuxRxDVz8bxjqboDIrMDwTvb7d91joEoDKtZDXMGkxgG2PeMEOcfHvgpAP9m8bPz0pfcVYhax0CXYF9vr6oGrQwTrL6yS1nEHOV+2yvQ/6B0B2rxueteKg9su7yoFQ9bcBbmvtPfY8sgaU/z9u52WWgeuGIU98lzIWp55LeBR6wcrA/e06habTbjrtptNed6f9q9RgOVuDj3P0VWPKBU0lXNOUt+N2wHe8yCc7bRZ5OxSz5Y4XJByYF8cs9J9Vsg8XUvcLkvq0PsvFjF7lJZQ6LRRflxY7UymPDefV6jL8rNpJC8FmK+eq6rWpnv079ekmXhllfeCfbFwdlHOdQw2D8pCx2TLXOIYiD/nqeyp54T31p2J0eeQ8faWto6ZsH+emWGbJMUGEUUKzoh4tlTioXNqnOgCQTRo0y9V/RqDGaJLlMGe3O3Myu9PD250/k12rMe4kCgRL0mFhkqiZcCGJg4XmCMavuSuuD06r3qnIslo3ExivtLf2u1/V5Jm4WKPV5eXhV7W5vtqs02JzN3jE3nkRyKTy3MZqjURdYLKRlJib+kJyBVmVi+ZZVtRFI+0i7+FdZCquqmw+QJgEsUsiAiRmaUrI6q+NmtFtM7ptGsqmoWwaymZ024xum9HtZlnYjG43w8R3M7oFN4h97nPmQ5wwwuKkDa+/g58ARcBefgYzCh6Ibhew1WCvmi0yqvhiBn5k9OQtjp7WrXzZ5JjZLY887vqhH7YTCAhL3hTgfVSvb34m/A7xndW9hJelsd/udkO/TQLwCDE/RXhTePduMB/0YKtzvnfxDhFeUL/yYdbtJpB6zPddoCR0CbE+/KQhGm51mt/O22JTDotioO0wjtoB5zyiXgQrdyv6FP8/2MsH0ubml+IhPoQxJCx42+g6s9l6q5OPMv0Oj39B/XKgMVk+JspHuhhSBqc0gyXDDvv1LQdePT828DDfCJW/LEAcRCpXDUhq/kq3/wCFp9d0BDEAAA==&quot;"/>
    <we:property name="bookmark" value="&quot;H4sIAAAAAAAAA+1abU/jOBD+Kyhf+FKQkzRvfIOyq0PLnjhAnE4rhBx72nrXTXqOy9JF/e83dpLSlkJ56QnoRkLCGU89M489M55Mbh0uiqGk4z/pAJw95yDPfwyo+rHlOi0nK2kxBR8iTkISEBy6JAwJzuZDLfKscPZuHU1VD/SFKEZUmoWQ+O2y5VApT2jPPHWpLKDlDEEVeUal+AUlM05pNYJJy4GbocwVNUueaarBLHuN7PiMKri7PkqkTItrOAOmSyr1kyQKu8Bcl7qJH7rAQ2QrSgar2VIWs7QV38kzTUWGYgwtbYddShPPdxMeBKnre2Fs6F0hdc0y/nQzVGgd2jweGnD2+TXNGHDHmqCgKDW+dfZ7PQU9qqvHT3OTnVyOBkvoZ/lIMTiFrp3KtNBjlMEKqp0JgnSicoTQ0gxUWc9SP4+yChFiHvv5z44ChJAbQmuqaQdJvVwJRuU9ZV+vD+5zpq/siXlMiQfh+kOAoor1x8dwDfK+JtP5+1O1FhdUifIAWa2fbU3lAtNlnDkDi5G6hvEVN2fTcM8o5BwiceuOYKYrM5x/gKpHEXlsWzYVlL9GVKFLNbgs4PIV41G/8Z9ZSA7p+GWArDXEvk1MNbQrwZdocImUApWTVR69S2nnpWISs1qnj15mEnX6HTOiyV+TOoeikO8zWbIyY2wT27pzweaezTq2b66FM4F6c42cRt3NNbGKouuNiusNcZcTM8UBAr8dpYGbeoQTiEIgK+/gb3izXRmICykYOtBTovAFlSNbOq1d6xLbxAcaET8FFgGP09RNY/+NsV08zq8H1xkA1qJmgACgK0hrzLAUKaC4M3h+dFHXmh4WVCof2J9VvshQwrwZLafUAHVsOX/3QUG1bRkXeorOYIhOXCw+fREZt2KOoaufDGMdTVCZFRieil7frnssdAlAdbSQ1zBpMYBtj3jBDnHx75yQPfu3jb+elGfFWIWsdAl2Bdb6+rAq0MEelpdJajmDnK9aZfsA9E+A7E433GvFQR2Ud5VDoeq3AW5r7TX2PLIGlP/fb+dllo7rhiFPfJcyFqeeS3gUesFKx/3tKoWm0m4q7abSXnel/V5ysJzNwcc5nlVjyjlNJVzRlLfjdsB3vMgnO20WeTsUo+WOFyQcmBfHLPSflLKPFkL3M4L6ND/LxYhexSWUOk0U35YmO5Mpjw3n5eo0/KTcSQvBZjPnquy1qSf7d6rTjb8yyvrAP1u/OizbO0caBuUmY7FlrnEMRR7x1fdU8sx76qt8dLnnPH6lrb2mLB/nmllmyjFOhF5Cs6JuLZU4qFzaUe0AyCYNmuXsvyNQYzTJcpi9253Zmd3p5u3O78mu1RhXEgWCJemwMEHUdLiQxMFC8wXGL7krrg9Oq96JyLJaN+MYL7S3Pnfv1eQZv1ij1eXl4b3aXF9t1mmxuRs8YO+8CGRSeW59tUaiTjDZSEqMTX0huYKsikXzLCvyopF2nvfwLjIVV2U2HyBMgtglEQESszQlZPVro6Z127Rum4KyKSibgrJp3Tat26Z1u1kWNq3bzTDxw7RuwQ1in/uc+RAnjLA4acPL7+BfgSJgz9+DGQUPRbcLWGqwF/UWGVV8MQI/0HryFltP61a+LHJM75ZHHnf90A/bCQSEJW8K8AGq1zdfC39AfGd1L+Flaey3u93Qb5MAPELMpwhvCu/+NcaDHmx1zvbPPyDCC+pXZ5h1uwmkHvN9FygJXULsGX7UEA03Os1v5m2xIYdFMdB2GEftgHMeUS+ClasVfYr/763lA2lz86V4iIMwhoQFb+tdpzZab3XyUaY/4PYvqF82NCbL20T5SBdDyuCEZrCk2WFf33Lg1fihhod5IzTzDcN/gNLicdswAAA=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backgroundColor" value="&quot;#FFFFFF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FD3A26A-5207-4D81-B108-75D6A03DCC48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Y227bOBD9FUNA0C5gFKRoUWLfYjf71C2CTdGXIiiG5MhRq0gGRaXxBv73DikHzcWtt04TZ4F9sjUzmgvP4ZCjq8RW3aKG5Ts4x+R1Mm3bL+fgvox4Mk6aQcZKVkJuGDIGDAqcoJGkbRe+apsueX2VeHBz9B+qroc6OCLhx0SVRc5KDgKAcUwZn6BMTscJ1PUxzINNCXWH42SBrmsbqKt/cHBBKu96XI0TvFzUrYMQ6MSDxxDsgszpmRLjrwTlAcZXF3iCxg/SkksuS6vVhDNrweSQWjLrBoOY70aT4DqGn7WNh6qhMEHGuBIlY2WmhGIpCi4KHeRd1czrdcLf332/XIQl83jpdXsZVkl/psDB02pFBWnJTDrRpUSBStjC5Cnb3ZstMbPapkabNFeGaVD57t5ywTkTylCKsshFbrWIuZVV7deLoZdHlwtH6BLmg7dDewGNwbDCBJbDbsDmKvkLoetdROzoluKk7Z3Bv7GMqsZXfkl+DNGiS0Iax64lRkTh+9ZDPZoF1ejlYV3/EQ3O2q8zh8QGwoytTkny03oNOHu7WHpwFt10GQt5U7lr7qTjO7k+VhGUNRlJXYpSSSGQiRQLxbTAB1DLSqF4YcQkz5lmgmWZekbwHfz3wTu4AR3kqc4z2nAFMpgwZVL5AOhyZaW1nOW8wDQz1GjtVuhmtIjz1lWU9z30Zm3dnzcPqpxadOM/xSPgPm7j7QQ6nM8dzsGvH49+d35B+Mn2w+EQlX/2zZoKfBemxZRmZ+D8vyQcv0u4PZe8Or0+DOmdzzeOuzVThgJ+NzVOI4MZm4hUphnqlGeFKSxjZt8MjssVQz1fAlf2Do7ZDtRdVPgrvL3XKPdW6ZMx9iYVBsLaVCmtUdGlNmeyMDbj8n/CPm3HrfuO1hrt7Jdb734o/Axa730ibxyznvPdYSsvuroy6G4xITlHmjDDHwseYiWLIVyFg761UY2x0KvkbUXFD74/QN0Hty+m0FXmRbjCrS9xGxGL5t0jHpWSgwJNgyAdljnS8CYB9ntPH663B6O2HMX77k/bzyNTJ+QyerPeaKNp1Yxenrw93G12uO4vU3Abm8uT7NgfFzTQIaXhzyBXKgMuLZPhO8vWSaI7A/q9M0dEd5v2TNv7bgEGj6HBDXuHMITGot2yf8InmSTGoFQqXW/bb9f2Q6Grb9TQLElqEgAA&quot;"/>
    <we:property name="creatorSessionId" value="&quot;2d2d6b1d-2a7f-4eb4-aa05-9733e5967bee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Y227bOBD9FUNA0BYwFqRoXdg3201f2rRBU/RlEQRDcuSwVSSDotK4gf99R5SDzcWNW6eJs8A+2ZoZze0cDkldRsY28xIWH+AMo9fRpK6/nYH7NuDRMKpWso8f3x2MP707+TA+2CdxPfe2rpro9WXkwc3Qf7FNC2XngYR/Hw8jKMtDmHVPBZQNDqM5uqauoLQ/sDcmlXctLocRXszL2kHn8siDx87tOZnTM8XmfwmKCNrbczxC7XtpwVOeFkbJEWfGgM4gNmTW9AYhs7UmnesQflpXHmxFYToZ41IUjBWJFJLFKLjIVSdvbDUrVwn/++7nxbzriscLr+qLrh/qKwXuPC2XVJBKmY5HqkhRoBQm11nMtvdmCkyMMrFWOs6kZgpktr23THDOhNSUYppnIjNKhNwKW/pVM9Ri/2LuCEdCt/c2NudQaew6TGA5bHpsLqMDhKZ1AbH9G4qjunUaP2ERVJW3fkF+NNGiibo0Dl1NjAjCz7WHcjDtVIOX47J8FQxO6+9Th8QGwowtj0lyb70anLlZLD04g26yCIW8se6KO/HwVq6PVQRlTUapKkQhUyGQiRhzyZTAB1DLpELyXItRljHFBEsS+Yzg2/vvg7d3DTrIYpUltOByZDBiUsfpA6DLpEmN4SzjOcaJZgzMRuim1MRZ7SzlfQe9aV22Z9WDKqcRXfmTMOXv4jbcTKDxbOZwBn71uP+n8+uEJ6btN4egfNtWKyrwbZgWUpqegvO/SDh+m3A7Lnl5fLUZ0jtfr213K6b0BfxpahwHBjM2EnEaJ6hinuQ6N4zpXTM4tCuEer4EtuYWjskW1J1b/B3e3hmUO6v0yRh7nQo9YU0spVIokbGMpbk2CU//J+zTTtyybajXaKa/PXp3Q+FnMHrvElkWecYKDgKAcYwZH+HOiXzv2WEjL5rSanQ3mBCdId0luz8GPIRK5n04i72+NkGNodDL6L2l4nvfX6BsO7cvJtBY/aI7wq0OcWsRC+bNI26VKQcJii6CtFlmSJe3FGC35/T+eLs3qItBOO/eO34emTpdLoM3q4U2mNhq8PLo/Xi7u8PVfJmAWztcnmTF/rygng4xXf40cikT4KlhqWa4+YtAcwr0e+seEdytWzN165s5aDyECtesHcIQKoNmw/rpPslEIQalYlW5ab1d2feFLv8B45tPwE0SAAA=&quot;"/>
    <we:property name="isFiltersActionButtonVisible" value="false"/>
    <we:property name="isVisualContainerHeaderHidden" value="false"/>
    <we:property name="pageDisplayName" value="&quot;Call-Vol-Dur&quot;"/>
    <we:property name="pageName" value="&quot;f1616fdb9410ddac7a2d&quot;"/>
    <we:property name="reportEmbeddedTime" value="&quot;2025-08-14T14:15:09.764Z&quot;"/>
    <we:property name="reportName" value="&quot;call-center&quot;"/>
    <we:property name="reportState" value="&quot;CONNECTED&quot;"/>
    <we:property name="reportUrl" value="&quot;/groups/me/reports/e49213f3-a0d9-4119-a38d-0a71f900b1a9/f1616fdb9410ddac7a2d?bookmarkGuid=16e5a84b-9a9f-4c2c-b529-39d8ae4a5dfc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25E70998-BEF8-4A91-A9F9-46CE082479BD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91YbW/bNhD+K4aAoRtmDBT1yn5L3HQr0BVBUyQfimI4kidbjSwJFJXGMwzsP+wf7pf0KDmJkzhxkLe5+RAjOj483t1zdzxp7um8qQuYfYApeq+93ao6noI5Hvje0Ct7GbIQAh6lIoCY0V9KAlqtaptXZeO9nnsWzBjtYd60UDhFJPzsRYHPWSwlSC18FQc6lYn3ZehBUezD2GEyKBocejWapiqhyP/GXgUtWdPiYujhaV1UBtxBBxYsusNOCE7PZJj/W0B2gLL5CR6gsr0UeJbGnMko9KMwZjxmQhCs6QGdvWshTnV3/KgqLeQlHeNkMc9iHfkYgRQiSHwGCpw8ywu7hMjZ3mltyOf5Wcg0E5GGOEDNJDLlJyA02WBntVsdkSfjyuQKChL2ipyewzPP+NB7a6ppp3FJDBByr7S5nbkHCaWuyimWtiH5p04tW1BwjyZosNtHXui8D8nce9f9OiuxafoodJCinV5ZcU8HVWsUfsTs4qGzYEGM7JuK+LpqxV8GgTgkBNlwCEXbpQAd8T4n38hN550T07ZXO2XzjazUAzkbHJmqHA/eYA3GOkWvOhU3bHzvsEeQ28GnfIq3Qj9UdvCuJDk2FnUH/bKgnz6nVny9UwzWB/4u4Rh6k+rbiB7JCkfRcH6WBDv6BEqFLi0uW/Qn7W0NPoZJO1fXLhvjotHk5bhY1t1FCfQZ5dU5jibEjKt2+ZUKyKU7baqMRrM765LoTW7OSo/Sdu+ZXHF51hc+Yb6ulPaytmZ3T/D7k+syitgTIaYQoB8yyWUU6Djd3CBiBZiF4GsQkgchS4SPL65BrHA22M3v2B38//75lw+meXlrfQeECjeiIkLFG1EJodKNKPHrOeSpO8n1uN2jjeyMxwbHcEbw3vN2vbdtuWwK0T36jiraxvVu3dv5oB60RXF47qa1pv66jgXIdKIDQClTHjDAME5u7lhre9KTpf7YGdu1tC26PAejqi3t/27RH7RU0Nw0ohH6Xvf5pC01VdU+0sGlpYlaHT9KjT1x1J+9blaTsC+ZtS8zP0DJbEyJpsgVDRerxHtTpNc5948GC51DdX9cjv16pbtl7Pxdf13uQpMrd1t2d+XiBgLPh4Enpi+IeCZ9niETvg5lwlDeMqP9QBO6AqO3q2r76dytc56kYcC0RpqIhYroymFO460OWTy1sjq97JPTRlqyFFgCUqnQ14KBeIC2MBaKxwplLMAPkiiKfbltCTHYxVJNuq8xP//0y8vIjms+LZtDgponTDBGL0SR4EEaxfcnN9BBKnSoOKek4SqSUvpbR+5HYvEF8brizpJSxrIo4kxqJeMg5DwNt4+EzXPd89zhFx/Atm/2fUiiWoM4hfpqrq6dBX43VVs/8ihwPa7LN6BEBlzzLAYmQKVKMRZt7DfNBGq82m06detmp6q1TQ0K96HENTMUUUdmuzDeOke57+DnQ9Ri8R1xcLiZrxcAAA==&quot;"/>
    <we:property name="creatorSessionId" value="&quot;328f07e1-582a-4583-80a9-ef8d2a8492af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91YbW/bNhD+K4aAoRtmDBT13m+Om25FmzRIiuTDUBRH8mSzkSVBotJ4hoH9h/3D/ZIdJbtxEicO8jY3Xwzz+Oh4d8/d8aSZo3RdZjDdhwk6r52dojidQHXac52+ky9kHz++3xscvv+yP9jbJXFRGl3ktfN65hioRmiOdd1AZjWQ8M/PfQey7ABGdpVCVmPfKbGqixwy/Rd2YNoyVYPzvoPnZVZUYFUeGTBo1Z4RnNZ0tvubRyeCNPoMj1CaTgo8jUPOROC7gR8yHrIkIVjdAVrL1kKs6vb4YZEb0DkdY2UhT0MVuBiASBIvchlIsPJUZ2YBEdPd87Ii72bLqCiWBApCDxUTyKQbQaLIBjMt7e6QPBkVlZaQkbBTZPUcLz3jfedtVUxajYvYAyF3c6PN1C4E5KrIJ5ibmuSfWrVsTsE9GWOF7XPkhdJdSGbOu/bXWol13UWhhWTN5MqOXR0VTSXxENOLRWvBnBg5qAri66oVXyoE4pAQZMMxZE1LNh3xQZNv5Kb1zorpsVeDvP5GVqqemPZOqiIf9d5gCZWxil61Km548IPFnoA2vU96grdC9wvTe5eTHGuDqoV+ntNPl1Mrvt4pBusDf5dw9J1x8W1IS7LCUtSfLZNgoM4gl2jT4rJFe/RsU+FjmDS4unfZGBuNWuejbFF3FyXQZZRTahyOiRlb1+IrFZBNd3qoqBRWO9M2id7oall6lLa7z+SKzbOu8AnzdaW0F7U1vXuC359cm1HEXuJjDB66PhNcBJ4K480NIpSAqQ+ugkRwz2dR4uKLaxArnPV29B27g/vv3//w3kTnt9a3Ryh/IyogVLgRFREq3ohKfv0OeepOcj1u92gjg9GowhEsCd593q73tskXTSG4R9+RWVPb3q06Ox/Ug7YoDs/dtNbUX9uxAJmKlAcoRMw9BuiH0c0da21PerLUH1lj25a2RZdnb1g0ufnfLfqDtjKam4Y0Qt/rPh83uaKqOkA6ODc0UcvTR6mxJ476s9fNahJ2JRN4LmehECBU4srQU7H4IUpmY0rUmZY0XKwS70yQXtzsHwUGWofK7jiN3X6h2m1s/V1/Xe5AraW9Ldu7cn4Dgd+HgSemzwt4KlyeIktc5YuIobhlRvuBJnQJldququ2mc7vPeRT7HlMKaSJOZEBXDrMab3XI4LkRxflln6w20pLGwCIQUvquShgkD9Dmh4nkoUQRJuB6URCErti2hOjtYC7H7QeXn3/65WVkxzWfFs0hQsUjljBGL0RBwr04CO9Prqe8OFG+5JyShstACOFuHbmHxOIL4nXFnQWljKVBwJlQUoSez3nsbx8Jm+e657nDLz6Abd/s+5BENRXiBMqrubp2Fvi9KprykUeB63FdvAFFwuOKpyGwBGQsJWPBxn5Tj6HEq92mVbdudioaU5cg8QByXDNDEXVktg3jrXOU/Q7utGeQKVpkm+auJb5zdP4fVPS+gcIXAAA=&quot;"/>
    <we:property name="isFiltersActionButtonVisible" value="false"/>
    <we:property name="isVisualContainerHeaderHidden" value="false"/>
    <we:property name="pageDisplayName" value="&quot;Abandonments&quot;"/>
    <we:property name="pageName" value="&quot;a2f8620b541546026099&quot;"/>
    <we:property name="reportEmbeddedTime" value="&quot;2025-08-14T14:18:02.652Z&quot;"/>
    <we:property name="reportName" value="&quot;call-center&quot;"/>
    <we:property name="reportState" value="&quot;CONNECTED&quot;"/>
    <we:property name="reportUrl" value="&quot;/groups/me/reports/e49213f3-a0d9-4119-a38d-0a71f900b1a9/a2f8620b541546026099?bookmarkGuid=4db74259-38f0-42d8-a995-4c52f2b0dda7&amp;bookmarkUsage=1&amp;ctid=4d959305-486e-4a1e-ba49-ecc514374663&amp;fromEntryPoint=export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A599456F-A17B-468E-944E-9DE2663EC93A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XbW/bNhD+K4aAAh1gDNSbKeVb43nDgL0ESdEvQ1AcybPMVhYFivLiBf7vO1IOkrhpXTh1agz7Jh5Px+funjsebyOlu7aG9R+wxOgsOjfm4xLsx1EcjaNmkAkoU5ZBzEQmZFLmTCDSrmmdNk0Xnd1GDmyF7p3ueqi9IRL+dT2OoK4voPKrOdQdjqMWbWcaqPU/OCjTlrM9bsYR3rS1seBNXjlw6M2uSJ3WBCH+MaUTQTq9wiuUbpAmMTCeFmVcqrKU5URymZNaNygEZE+qeNPh+KlpHOiGjvGyrGB8nsyzNGMCEpZwxrmXz3XttipiPbtpLXlHPq9bH5w3agWNRBUFFyx2A+Lb6HeErrfBj9mjjSvTW4mXOA9bjdNuTXawk1DDgHtD8biwhqIVti6xM/UK1Wi2o7Mwf08tUrBUdMY245fEdIGN0k11SpCmten2BumaJB0Br7cEvOfC2wFoq3G6AOs8wcUHYpLPO/1krEJ7vg6p/0nbOw4m4x3YR087ueDLBQpBLGWoVJwXIk6YSvdydUpRqIzVZO6TPExN3S+bbwBbYUvhW2Lj3mv1vTlxH7rRq5GZj94aR74fQAsZwnMizPicV5vrux5Jyh8edMFt4geMR8s0EZMUpAI5maSAMi1SoSY4SfYz87NUeGO1WyzRaelXv+HcBWlVWazAbZVmx2Hy/dYdk3/um212c7+81NUi4LmS9JOarQbiPD72RLAGiP5a9os/6TdwhlKQfqlAX6RfPEBOGGg8OKQ8Bdhn1eb/NDs6zV64OT1Fq6FBFZzRJFuWRZwJrpAlqtw/5r1IKeiu6/F9OPEU783R6189wJGvuR8OqVJnEZfQ7hbpk6z4xZq+/baUeBTegQuA9K6ZZzRLQSIKDlKUzJv7sht444S5eeyGt5YXiYwVz3le8lSRwRSecfUdJZvn2MhFeOC9fnVQDiVYdVIT0K5Hw3wc0wSSSSHKpMi5lBPGuDqxVFxSzP8zWXjgzJAAnjF6dcecSQBRQJwyXhxeWSxTSqbUuJkUKlaszDE93BqHCWIc50zGE8VYXrBJcgrkGLrsMx+wn1IjNDq66EBkPAVGoUuRxRnuDWC3gBZ3bQVz95JoibYKpkzvuhYkXkCDIXDt4JnGoEdBg0ah2n7bMGhpivdw8Duo++GO6H17pjMIihY1fqX+0NE3/wLrUvRK0BIAAA==&quot;"/>
    <we:property name="creatorSessionId" value="&quot;256547aa-b71c-4324-b603-b4c4316b8c2d&quot;"/>
    <we:property name="creatorTenantId" value="&quot;4d959305-486e-4a1e-ba49-ecc514374663&quot;"/>
    <we:property name="creatorUserId" value="&quot;10032004FFB0383A&quot;"/>
    <we:property name="datasetId" value="&quot;6c5bd9d9-a974-4d70-bd02-b8f2364c7469&quot;"/>
    <we:property name="embedUrl" value="&quot;/reportEmbed?reportId=e49213f3-a0d9-4119-a38d-0a71f900b1a9&amp;config=eyJjbHVzdGVyVXJsIjoiaHR0cHM6Ly9XQUJJLVVTLUVBU1QyLUUtUFJJTUFSWS1yZWRpcmVjdC5hbmFseXNpcy53aW5kb3dzLm5ldCIsImVtYmVkRmVhdHVyZXMiOnsidXNhZ2VNZXRyaWNzVk5leHQiOnRydWV9fQ%3D%3D&amp;disableSensitivityBanner=true&amp;storytellingChangeViewModeShortcutKeys=true&quot;"/>
    <we:property name="initialStateBookmark" value="&quot;H4sIAAAAAAAAA+1XbW/bNhD+K4aAAh1gDNQrpXxLPG8YujSBU/TLEAQn8myzlUWBory4gf/7jpSDJG5aD06dGcM+2Tye7p67e+5I3gVStU0Fq/ewwOAkONP68wLM50EYDIN6I7u4eHd+Onl38/70fExi3Vil6zY4uQssmBnaj6rtoHIWSPjn9TCAqrqEmVtNoWpxGDRoWl1Dpb5gr0xb1nS4HgZ421TagDN5ZcGiM7skdVqT7/DnmDyCsGqJVyhsL41CYDzOi7CQRSGKTHCRklrbK3hkz6o40979SNcWVE1unCzJGZ9G0yROWAkRizjj3MmnqrIblXI1vm0MRUcxrxqXlVO5hFqgDHwIBtse8V1wjtB2xscxfrJxpTsjcIJTv1VbZVdkB1sBFfS415SPS6MpW35rgq2uligH4y2duf5rZJCSJYMTth6+JqZLrKWqZ8cEaVTpdmeSrknSEvBqQ8AHLnzogTYKR3Mw1hG8/ERMcnWnj7SRaM5WvvS/KHPPwWi4BfvgZacQXLtAXhJLGUoZpnkZRkzGO7k6oizMtFFk7qs6jHTVLeofAFtiQ+lbYG1vlPy3OfGQusGbgZ4OPmhLse9BC+HTcyTM+FZU6+v7GUnKnx5NwU3he4wHqzQRkxSEBJFlMaCI87iUGWbRbmZ+kwqnRtn5Aq0SbvUHTq2XzmYGZ2A3SuPDMPlh657Jv3b1prqpW07UbO7xXAn6SI6XPXGeuj0SrB6iO5bd4oI+A6upBPH3GvRV5sUj5ISBrgf7tGcJ5kW9+T/NDk6zVx5Oz9GqH1A5Z6xMiiIPk5JLZJEsdl/zXqUVVNt2eOM9HuO5OXj7uwM4cD330z5dag3iAprtJn2WFb8Z3TU/lhJP0ttzATCBcJrQXQqiMucgyoI5c98PA29tqW+fhuGspXkkQslTnhY8lmQwhhccfQep5hnWYu5fdm/f7FVDAUYe1Q1oO6L+fhzSDSQRZVlEecqFyBjj8shKMaGc/2eq8CiYvgA8YfTqDjkTAGUOYcx4vn9nsURKEdPgZqKUoWRFivH+1jhkiGGYMhFmkrE0Z1l0DOTop+wLH7BfU8MPOjrooEx4DIxSFyMLE9yZwHYO9Ltly5t7kAQLNDNvSne2bUDgJdToE9f0kSn0epQ0qCXKzX/jL1qK8t07/ghV158RnRvP5IOgqLLCf6jfT/T134uC2rrJEgAA&quot;"/>
    <we:property name="isFiltersActionButtonVisible" value="false"/>
    <we:property name="isVisualContainerHeaderHidden" value="false"/>
    <we:property name="pageDisplayName" value="&quot;Escalations&quot;"/>
    <we:property name="pageName" value="&quot;21a0738919d99c96c7c5&quot;"/>
    <we:property name="reportEmbeddedTime" value="&quot;2025-08-14T14:26:03.738Z&quot;"/>
    <we:property name="reportName" value="&quot;call-center&quot;"/>
    <we:property name="reportState" value="&quot;CONNECTED&quot;"/>
    <we:property name="reportUrl" value="&quot;/groups/me/reports/e49213f3-a0d9-4119-a38d-0a71f900b1a9/21a0738919d99c96c7c5?bookmarkGuid=8c63ad59-1063-4a0b-b762-49532350eec2&amp;bookmarkUsage=1&amp;ctid=4d959305-486e-4a1e-ba49-ecc514374663&amp;fromEntryPoint=export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Segoe UI</vt:lpstr>
      <vt:lpstr>Segoe UI Semibold</vt:lpstr>
      <vt:lpstr>Office Theme</vt:lpstr>
      <vt:lpstr>1_Office Theme</vt:lpstr>
      <vt:lpstr>PowerPoint Presentation</vt:lpstr>
      <vt:lpstr>Call Center Analysis</vt:lpstr>
      <vt:lpstr>Agenda</vt:lpstr>
      <vt:lpstr>The importance of a call center</vt:lpstr>
      <vt:lpstr>The Key Call Center KPIs</vt:lpstr>
      <vt:lpstr>ERD – Entity Relationship Diagram</vt:lpstr>
      <vt:lpstr>PowerPoint Presentation</vt:lpstr>
      <vt:lpstr>PowerPoint Presentation</vt:lpstr>
      <vt:lpstr>PowerPoint Presentation</vt:lpstr>
      <vt:lpstr>PowerPoint Presentation</vt:lpstr>
      <vt:lpstr>SLA integration</vt:lpstr>
      <vt:lpstr>Moving Forward</vt:lpstr>
      <vt:lpstr>PowerPoint Presentation</vt:lpstr>
      <vt:lpstr>Thank You 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Delmar Bumanglag</dc:creator>
  <cp:lastModifiedBy>Delmar Bumanglag</cp:lastModifiedBy>
  <cp:revision>14</cp:revision>
  <dcterms:created xsi:type="dcterms:W3CDTF">2025-08-13T07:08:38Z</dcterms:created>
  <dcterms:modified xsi:type="dcterms:W3CDTF">2025-08-14T17:05:20Z</dcterms:modified>
</cp:coreProperties>
</file>